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Sail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Sail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2e3b6c820_0_8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72e3b6c820_0_8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d0965a013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dd0965a013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3be005f23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43be005f23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d0965a013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usage of MongoDB for massive queries. Had to build bespoke map/reduce pipeline to allow reporting across hundreds of campaigns, or very long time periods.</a:t>
            </a:r>
            <a:endParaRPr/>
          </a:p>
        </p:txBody>
      </p:sp>
      <p:sp>
        <p:nvSpPr>
          <p:cNvPr id="200" name="Google Shape;200;g2dd0965a013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d0965a013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for MongoDB vs Snowflake, current use of Snowflake for more complex analysis but also debugging, data sharing.</a:t>
            </a:r>
            <a:endParaRPr/>
          </a:p>
        </p:txBody>
      </p:sp>
      <p:sp>
        <p:nvSpPr>
          <p:cNvPr id="208" name="Google Shape;208;g2dd0965a013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e3b6c820_0_10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72e3b6c820_0_10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e3b6c820_0_10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72e3b6c820_0_10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e3b6c820_0_10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2e3b6c820_0_10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d0965a013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dd0965a013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d0965a013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dd0965a013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d0965a013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dd0965a013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e3b6c820_0_8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72e3b6c820_0_8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ail"/>
              <a:ea typeface="Sail"/>
              <a:cs typeface="Sail"/>
              <a:sym typeface="Sai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e3b6c820_0_8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72e3b6c820_0_8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2e3b6c820_0_9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72e3b6c820_0_9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d0965a013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dd0965a013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d0965a013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dd0965a013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e3b6c820_0_9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for MongoDB vs Snowflake, current use of Snowflake for more complex analysis but also debugging, data sharing.</a:t>
            </a:r>
            <a:endParaRPr/>
          </a:p>
        </p:txBody>
      </p:sp>
      <p:sp>
        <p:nvSpPr>
          <p:cNvPr id="141" name="Google Shape;141;g72e3b6c820_0_9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e3b6c820_0_9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issue in one system creates inconsistencies, anything unexpected is much harder to manage. At this scale, we overwhelm mongo or have to deal with an intermediary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72e3b6c820_0_9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3be005f2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43be005f2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ze Logo">
  <p:cSld name="Braze Log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ze Logo Gradient Bottom">
  <p:cSld name="Braze Logo Gradient Bot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 Braze-Three_Color_Gradient.png" id="61" name="Google Shape;61;p16"/>
          <p:cNvPicPr preferRelativeResize="0"/>
          <p:nvPr/>
        </p:nvPicPr>
        <p:blipFill rotWithShape="1">
          <a:blip r:embed="rId2">
            <a:alphaModFix/>
          </a:blip>
          <a:srcRect b="28583" l="17100" r="16023" t="6231"/>
          <a:stretch/>
        </p:blipFill>
        <p:spPr>
          <a:xfrm>
            <a:off x="-4949" y="1150496"/>
            <a:ext cx="9153901" cy="390521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Up">
  <p:cSld name="Next U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9525"/>
            <a:ext cx="3964200" cy="5143500"/>
          </a:xfrm>
          <a:prstGeom prst="rect">
            <a:avLst/>
          </a:prstGeom>
          <a:gradFill>
            <a:gsLst>
              <a:gs pos="0">
                <a:srgbClr val="FDFDFD">
                  <a:alpha val="0"/>
                </a:srgbClr>
              </a:gs>
              <a:gs pos="140">
                <a:srgbClr val="FDFDFD">
                  <a:alpha val="0"/>
                </a:srgbClr>
              </a:gs>
              <a:gs pos="100000">
                <a:srgbClr val="FDFDFD">
                  <a:alpha val="49803"/>
                </a:srgbClr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68" name="Google Shape;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ze Logo">
  <p:cSld name="Braze Logo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4710" y="480521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ze Logo Gradient Top">
  <p:cSld name="Braze Logo Gradient Top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 Braze-Three_Color_Gradient.png" id="75" name="Google Shape;75;p19"/>
          <p:cNvPicPr preferRelativeResize="0"/>
          <p:nvPr/>
        </p:nvPicPr>
        <p:blipFill rotWithShape="1">
          <a:blip r:embed="rId2">
            <a:alphaModFix/>
          </a:blip>
          <a:srcRect b="28583" l="17100" r="16023" t="6231"/>
          <a:stretch/>
        </p:blipFill>
        <p:spPr>
          <a:xfrm flipH="1" rot="10800000">
            <a:off x="-4949" y="31"/>
            <a:ext cx="9153901" cy="390521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170509" y="734408"/>
            <a:ext cx="5486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1pPr>
            <a:lvl2pPr lvl="1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2pPr>
            <a:lvl3pPr lvl="2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3pPr>
            <a:lvl4pPr lvl="3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4pPr>
            <a:lvl5pPr lvl="4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5pPr>
            <a:lvl6pPr lvl="5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6pPr>
            <a:lvl7pPr lvl="6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7pPr>
            <a:lvl8pPr lvl="7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8pPr>
            <a:lvl9pPr lvl="8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ail"/>
              <a:buNone/>
              <a:defRPr b="1" i="0" sz="21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70859" y="1671844"/>
            <a:ext cx="26859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ail"/>
              <a:buChar char="•"/>
              <a:defRPr b="0" i="0" sz="17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4710" y="4910584"/>
            <a:ext cx="270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Sail"/>
              <a:buNone/>
              <a:defRPr b="1" i="0" sz="5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P_BG.png" id="83" name="Google Shape;83;p20"/>
          <p:cNvPicPr preferRelativeResize="0"/>
          <p:nvPr/>
        </p:nvPicPr>
        <p:blipFill rotWithShape="1">
          <a:blip r:embed="rId4">
            <a:alphaModFix/>
          </a:blip>
          <a:srcRect b="4999" l="10610" r="5250" t="9097"/>
          <a:stretch/>
        </p:blipFill>
        <p:spPr>
          <a:xfrm>
            <a:off x="-85384" y="-103813"/>
            <a:ext cx="9314766" cy="53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/>
        </p:nvSpPr>
        <p:spPr>
          <a:xfrm>
            <a:off x="772384" y="1513706"/>
            <a:ext cx="75993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Sail"/>
              <a:buNone/>
            </a:pPr>
            <a:r>
              <a:rPr b="1" lang="en" sz="5300">
                <a:latin typeface="Proxima Nova"/>
                <a:ea typeface="Proxima Nova"/>
                <a:cs typeface="Proxima Nova"/>
                <a:sym typeface="Proxima Nova"/>
              </a:rPr>
              <a:t>Real-Time Customer Analytics at Braze</a:t>
            </a:r>
            <a:endParaRPr b="1" sz="5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4903299" y="3592108"/>
            <a:ext cx="1629900" cy="6078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BRAND LOGO HERE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6" name="Google Shape;86;p20"/>
          <p:cNvGrpSpPr/>
          <p:nvPr/>
        </p:nvGrpSpPr>
        <p:grpSpPr>
          <a:xfrm>
            <a:off x="4305561" y="3773984"/>
            <a:ext cx="243900" cy="243917"/>
            <a:chOff x="-1" y="0"/>
            <a:chExt cx="650400" cy="650446"/>
          </a:xfrm>
        </p:grpSpPr>
        <p:cxnSp>
          <p:nvCxnSpPr>
            <p:cNvPr id="87" name="Google Shape;87;p20"/>
            <p:cNvCxnSpPr/>
            <p:nvPr/>
          </p:nvCxnSpPr>
          <p:spPr>
            <a:xfrm flipH="1" rot="10800000">
              <a:off x="-1" y="46"/>
              <a:ext cx="650400" cy="65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20"/>
            <p:cNvCxnSpPr/>
            <p:nvPr/>
          </p:nvCxnSpPr>
          <p:spPr>
            <a:xfrm>
              <a:off x="-1" y="0"/>
              <a:ext cx="650400" cy="65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Braze-Logotype_Black.png" id="89" name="Google Shape;8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6452" y="3617951"/>
            <a:ext cx="1285875" cy="59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866" y="3592100"/>
            <a:ext cx="1780772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P_BG_blue.png" id="178" name="Google Shape;178;p29"/>
          <p:cNvPicPr preferRelativeResize="0"/>
          <p:nvPr/>
        </p:nvPicPr>
        <p:blipFill rotWithShape="1">
          <a:blip r:embed="rId3">
            <a:alphaModFix amt="59680"/>
          </a:blip>
          <a:srcRect b="0" l="0" r="0" t="0"/>
          <a:stretch/>
        </p:blipFill>
        <p:spPr>
          <a:xfrm>
            <a:off x="-5621" y="-4020"/>
            <a:ext cx="9155240" cy="5151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466583" y="2306241"/>
            <a:ext cx="8210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Sail"/>
              <a:buNone/>
            </a:pPr>
            <a:r>
              <a:rPr b="1" lang="en" sz="4100">
                <a:latin typeface="Proxima Nova"/>
                <a:ea typeface="Proxima Nova"/>
                <a:cs typeface="Proxima Nova"/>
                <a:sym typeface="Proxima Nova"/>
              </a:rPr>
              <a:t>Revamping Analytics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6583" y="2837241"/>
            <a:ext cx="8210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Sail"/>
              <a:buNone/>
            </a:pPr>
            <a:r>
              <a:rPr lang="en" sz="3100">
                <a:latin typeface="Proxima Nova"/>
                <a:ea typeface="Proxima Nova"/>
                <a:cs typeface="Proxima Nova"/>
                <a:sym typeface="Proxima Nova"/>
              </a:rPr>
              <a:t>(with ClickHouse)</a:t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0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186" name="Google Shape;186;p30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187" name="Google Shape;18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0"/>
          <p:cNvSpPr/>
          <p:nvPr/>
        </p:nvSpPr>
        <p:spPr>
          <a:xfrm>
            <a:off x="1104088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2827475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EventProcessor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332838" y="2044000"/>
            <a:ext cx="9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Event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4590263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Kafka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6629913" y="989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Snowflake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6629913" y="2651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4" name="Google Shape;194;p30"/>
          <p:cNvCxnSpPr>
            <a:stCxn id="188" idx="3"/>
            <a:endCxn id="189" idx="1"/>
          </p:cNvCxnSpPr>
          <p:nvPr/>
        </p:nvCxnSpPr>
        <p:spPr>
          <a:xfrm>
            <a:off x="2514088" y="22364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0"/>
          <p:cNvCxnSpPr>
            <a:stCxn id="189" idx="3"/>
            <a:endCxn id="191" idx="1"/>
          </p:cNvCxnSpPr>
          <p:nvPr/>
        </p:nvCxnSpPr>
        <p:spPr>
          <a:xfrm>
            <a:off x="4237475" y="2236450"/>
            <a:ext cx="3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0"/>
          <p:cNvCxnSpPr>
            <a:stCxn id="191" idx="3"/>
            <a:endCxn id="192" idx="1"/>
          </p:cNvCxnSpPr>
          <p:nvPr/>
        </p:nvCxnSpPr>
        <p:spPr>
          <a:xfrm flipH="1" rot="10800000">
            <a:off x="6000263" y="1405450"/>
            <a:ext cx="629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0"/>
          <p:cNvCxnSpPr>
            <a:stCxn id="191" idx="3"/>
            <a:endCxn id="193" idx="1"/>
          </p:cNvCxnSpPr>
          <p:nvPr/>
        </p:nvCxnSpPr>
        <p:spPr>
          <a:xfrm>
            <a:off x="6000263" y="2236450"/>
            <a:ext cx="629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31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203" name="Google Shape;203;p31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204" name="Google Shape;204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31"/>
          <p:cNvSpPr txBox="1"/>
          <p:nvPr/>
        </p:nvSpPr>
        <p:spPr>
          <a:xfrm>
            <a:off x="460375" y="904875"/>
            <a:ext cx="66180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Reporting requirements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Managed service (but also decent local dev tooling)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Large scale data ingestion (from Kafka)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Fast aggregations (compare to MongoDB)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High read volume (10-50qps)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Not outrageously expensive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“Real time”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Many platforms check </a:t>
            </a:r>
            <a:r>
              <a:rPr i="1" lang="en" sz="1600">
                <a:latin typeface="Proxima Nova"/>
                <a:ea typeface="Proxima Nova"/>
                <a:cs typeface="Proxima Nova"/>
                <a:sym typeface="Proxima Nova"/>
              </a:rPr>
              <a:t>most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 of these boxes, but not all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2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211" name="Google Shape;211;p32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212" name="Google Shape;21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2"/>
          <p:cNvSpPr/>
          <p:nvPr/>
        </p:nvSpPr>
        <p:spPr>
          <a:xfrm>
            <a:off x="1104088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2827475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EventProcessor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1332838" y="2044000"/>
            <a:ext cx="9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Event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4590263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Kafka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6629913" y="989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Snowflake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6629913" y="2651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ClickHouse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cxnSp>
        <p:nvCxnSpPr>
          <p:cNvPr id="219" name="Google Shape;219;p32"/>
          <p:cNvCxnSpPr>
            <a:stCxn id="213" idx="3"/>
            <a:endCxn id="214" idx="1"/>
          </p:cNvCxnSpPr>
          <p:nvPr/>
        </p:nvCxnSpPr>
        <p:spPr>
          <a:xfrm>
            <a:off x="2514088" y="22364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2"/>
          <p:cNvCxnSpPr>
            <a:stCxn id="214" idx="3"/>
            <a:endCxn id="216" idx="1"/>
          </p:cNvCxnSpPr>
          <p:nvPr/>
        </p:nvCxnSpPr>
        <p:spPr>
          <a:xfrm>
            <a:off x="4237475" y="2236450"/>
            <a:ext cx="3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2"/>
          <p:cNvCxnSpPr>
            <a:stCxn id="216" idx="3"/>
            <a:endCxn id="217" idx="1"/>
          </p:cNvCxnSpPr>
          <p:nvPr/>
        </p:nvCxnSpPr>
        <p:spPr>
          <a:xfrm flipH="1" rot="10800000">
            <a:off x="6000263" y="1405450"/>
            <a:ext cx="629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2"/>
          <p:cNvCxnSpPr>
            <a:stCxn id="216" idx="3"/>
            <a:endCxn id="218" idx="1"/>
          </p:cNvCxnSpPr>
          <p:nvPr/>
        </p:nvCxnSpPr>
        <p:spPr>
          <a:xfrm>
            <a:off x="6000263" y="2236450"/>
            <a:ext cx="629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2"/>
          <p:cNvSpPr txBox="1"/>
          <p:nvPr/>
        </p:nvSpPr>
        <p:spPr>
          <a:xfrm>
            <a:off x="786725" y="4195550"/>
            <a:ext cx="72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https://clickhouse.com/docs/integrations/kafka/clickhouse-kafka-connect-sink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29" name="Google Shape;2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88" y="527825"/>
            <a:ext cx="3272099" cy="15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650" y="1026675"/>
            <a:ext cx="4184951" cy="2021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3"/>
          <p:cNvCxnSpPr>
            <a:stCxn id="230" idx="2"/>
            <a:endCxn id="233" idx="0"/>
          </p:cNvCxnSpPr>
          <p:nvPr/>
        </p:nvCxnSpPr>
        <p:spPr>
          <a:xfrm>
            <a:off x="2304237" y="2083575"/>
            <a:ext cx="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3"/>
          <p:cNvCxnSpPr>
            <a:stCxn id="233" idx="3"/>
            <a:endCxn id="231" idx="1"/>
          </p:cNvCxnSpPr>
          <p:nvPr/>
        </p:nvCxnSpPr>
        <p:spPr>
          <a:xfrm flipH="1" rot="10800000">
            <a:off x="4376723" y="2037144"/>
            <a:ext cx="463800" cy="16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3" name="Google Shape;233;p33" title="Screenshot 2025-03-24 at 4.2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38" y="2727975"/>
            <a:ext cx="4144986" cy="183733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840525" y="3123438"/>
            <a:ext cx="414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AggregatingMergeTree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SimpleAggregateFunction(sum, UInt64)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FC9A4"/>
            </a:gs>
            <a:gs pos="100000">
              <a:srgbClr val="FF934A"/>
            </a:gs>
          </a:gsLst>
          <a:lin ang="1042669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875" y="129725"/>
            <a:ext cx="3254136" cy="453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460375" y="904875"/>
            <a:ext cx="66180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Querying ClickHouse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FC9A4"/>
            </a:gs>
            <a:gs pos="100000">
              <a:srgbClr val="FF934A"/>
            </a:gs>
          </a:gsLst>
          <a:lin ang="1042669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460375" y="904875"/>
            <a:ext cx="49032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Querying MongoDB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060313"/>
            <a:ext cx="8839204" cy="35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63950"/>
            <a:ext cx="8839202" cy="241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FC9A4"/>
            </a:gs>
            <a:gs pos="100000">
              <a:srgbClr val="FF934A"/>
            </a:gs>
          </a:gsLst>
          <a:lin ang="1042669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460375" y="904875"/>
            <a:ext cx="49032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Querying ClickHouse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Fast[er than Mongo]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 with Snowflake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Abstracts aggregation layer, tz conversions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975" y="161175"/>
            <a:ext cx="3475625" cy="445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FC9A4"/>
            </a:gs>
            <a:gs pos="100000">
              <a:srgbClr val="FF934A"/>
            </a:gs>
          </a:gsLst>
          <a:lin ang="1042669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66" name="Google Shape;26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460375" y="904875"/>
            <a:ext cx="49032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Querying ClickHouse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697" y="1969819"/>
            <a:ext cx="2324100" cy="120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500" y="1885938"/>
            <a:ext cx="23241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7"/>
          <p:cNvCxnSpPr>
            <a:stCxn id="269" idx="3"/>
            <a:endCxn id="268" idx="1"/>
          </p:cNvCxnSpPr>
          <p:nvPr/>
        </p:nvCxnSpPr>
        <p:spPr>
          <a:xfrm>
            <a:off x="3926600" y="2571738"/>
            <a:ext cx="10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460375" y="904875"/>
            <a:ext cx="43455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What’s Next?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l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Observability (Elasticsearch)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Finish migrating legacy pipelines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More complex use cases (user segmentation, attribution)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 Braze-Three_Color_Gradient.png" id="95" name="Google Shape;95;p21"/>
          <p:cNvPicPr preferRelativeResize="0"/>
          <p:nvPr/>
        </p:nvPicPr>
        <p:blipFill rotWithShape="1">
          <a:blip r:embed="rId3">
            <a:alphaModFix/>
          </a:blip>
          <a:srcRect b="28583" l="17100" r="16023" t="6231"/>
          <a:stretch/>
        </p:blipFill>
        <p:spPr>
          <a:xfrm>
            <a:off x="-4949" y="1150496"/>
            <a:ext cx="9153901" cy="39052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97" name="Google Shape;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1"/>
          <p:cNvCxnSpPr/>
          <p:nvPr/>
        </p:nvCxnSpPr>
        <p:spPr>
          <a:xfrm rot="10800000">
            <a:off x="-1587467" y="1523333"/>
            <a:ext cx="0" cy="24483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" name="Google Shape;99;p21"/>
          <p:cNvSpPr txBox="1"/>
          <p:nvPr/>
        </p:nvSpPr>
        <p:spPr>
          <a:xfrm>
            <a:off x="1871176" y="463589"/>
            <a:ext cx="540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ail"/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Me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3379511" y="3175846"/>
            <a:ext cx="2385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ail"/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Caleb Severn</a:t>
            </a:r>
            <a:br>
              <a:rPr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Senior Engineering Manager</a:t>
            </a:r>
            <a:br>
              <a:rPr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Braze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5">
            <a:alphaModFix/>
          </a:blip>
          <a:srcRect b="248" l="0" r="0" t="248"/>
          <a:stretch/>
        </p:blipFill>
        <p:spPr>
          <a:xfrm>
            <a:off x="3914713" y="1593703"/>
            <a:ext cx="1314468" cy="131446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8036" y="0"/>
                  <a:pt x="5271" y="1053"/>
                  <a:pt x="3162" y="3162"/>
                </a:cubicBezTo>
                <a:cubicBezTo>
                  <a:pt x="1053" y="5271"/>
                  <a:pt x="0" y="8036"/>
                  <a:pt x="0" y="10800"/>
                </a:cubicBezTo>
                <a:cubicBezTo>
                  <a:pt x="0" y="13564"/>
                  <a:pt x="1053" y="16329"/>
                  <a:pt x="3162" y="18438"/>
                </a:cubicBezTo>
                <a:cubicBezTo>
                  <a:pt x="5271" y="20547"/>
                  <a:pt x="8036" y="21600"/>
                  <a:pt x="10800" y="21600"/>
                </a:cubicBezTo>
                <a:cubicBezTo>
                  <a:pt x="13564" y="21600"/>
                  <a:pt x="16329" y="20547"/>
                  <a:pt x="18438" y="18438"/>
                </a:cubicBezTo>
                <a:cubicBezTo>
                  <a:pt x="20547" y="16329"/>
                  <a:pt x="21600" y="13564"/>
                  <a:pt x="21600" y="10800"/>
                </a:cubicBezTo>
                <a:cubicBezTo>
                  <a:pt x="21600" y="8036"/>
                  <a:pt x="20547" y="5271"/>
                  <a:pt x="18438" y="3162"/>
                </a:cubicBezTo>
                <a:cubicBezTo>
                  <a:pt x="16329" y="1053"/>
                  <a:pt x="135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9CE6EE"/>
            </a:gs>
            <a:gs pos="100000">
              <a:srgbClr val="36CCDE"/>
            </a:gs>
          </a:gsLst>
          <a:lin ang="1042669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4574748" y="1291161"/>
            <a:ext cx="43473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AutoNum type="arabicPeriod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What is Braze?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Sai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00"/>
              <a:buFont typeface="Proxima Nova"/>
              <a:buAutoNum type="arabicPeriod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Lifecycle of Platform Events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Sai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00"/>
              <a:buFont typeface="Proxima Nova"/>
              <a:buAutoNum type="arabicPeriod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Revamping Analytics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466583" y="2197139"/>
            <a:ext cx="387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ail"/>
              <a:buNone/>
            </a:pP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Topics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115" name="Google Shape;1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460375" y="904875"/>
            <a:ext cx="43455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What is Braze?</a:t>
            </a:r>
            <a:endParaRPr b="1"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l"/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Braze is a multi-channel customer engagement platform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l"/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Simple reporting loop: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Sending marketing campaigns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Recording end-user actions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Real-time reporting on this event data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(repeat)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575" y="1020557"/>
            <a:ext cx="4345498" cy="280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0" y="4843289"/>
            <a:ext cx="9144000" cy="30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i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ail"/>
              <a:ea typeface="Sail"/>
              <a:cs typeface="Sail"/>
              <a:sym typeface="Sail"/>
            </a:endParaRPr>
          </a:p>
        </p:txBody>
      </p:sp>
      <p:pic>
        <p:nvPicPr>
          <p:cNvPr descr="Braze-Logotype_White.png"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010" y="4902107"/>
            <a:ext cx="443151" cy="2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881613" y="1876894"/>
            <a:ext cx="17262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15B"/>
              </a:buClr>
              <a:buSzPts val="5300"/>
              <a:buFont typeface="Sail"/>
              <a:buNone/>
            </a:pPr>
            <a:r>
              <a:rPr lang="en" sz="5300">
                <a:solidFill>
                  <a:srgbClr val="FF915B"/>
                </a:solidFill>
                <a:latin typeface="Proxima Nova"/>
                <a:ea typeface="Proxima Nova"/>
                <a:cs typeface="Proxima Nova"/>
                <a:sym typeface="Proxima Nova"/>
              </a:rPr>
              <a:t>25T+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1011153" y="2921566"/>
            <a:ext cx="1467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1B212B"/>
              </a:buClr>
              <a:buSzPts val="900"/>
              <a:buFont typeface="Sail"/>
              <a:buNone/>
            </a:pPr>
            <a:r>
              <a:rPr b="1" lang="en" sz="900">
                <a:solidFill>
                  <a:srgbClr val="1B212B"/>
                </a:solidFill>
                <a:latin typeface="Proxima Nova"/>
                <a:ea typeface="Proxima Nova"/>
                <a:cs typeface="Proxima Nova"/>
                <a:sym typeface="Proxima Nova"/>
              </a:rPr>
              <a:t>Trillions of events</a:t>
            </a:r>
            <a:endParaRPr b="1" sz="900">
              <a:solidFill>
                <a:srgbClr val="1B21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3729431" y="1876894"/>
            <a:ext cx="1685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15B"/>
              </a:buClr>
              <a:buSzPts val="5300"/>
              <a:buFont typeface="Sail"/>
              <a:buNone/>
            </a:pPr>
            <a:r>
              <a:rPr lang="en" sz="5300">
                <a:solidFill>
                  <a:srgbClr val="FF915B"/>
                </a:solidFill>
                <a:latin typeface="Proxima Nova"/>
                <a:ea typeface="Proxima Nova"/>
                <a:cs typeface="Proxima Nova"/>
                <a:sym typeface="Proxima Nova"/>
              </a:rPr>
              <a:t>&gt;PB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838490" y="2921566"/>
            <a:ext cx="1467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1B212B"/>
              </a:buClr>
              <a:buSzPts val="900"/>
              <a:buFont typeface="Sail"/>
              <a:buNone/>
            </a:pPr>
            <a:r>
              <a:rPr b="1" lang="en" sz="900">
                <a:solidFill>
                  <a:srgbClr val="1B212B"/>
                </a:solidFill>
                <a:latin typeface="Proxima Nova"/>
                <a:ea typeface="Proxima Nova"/>
                <a:cs typeface="Proxima Nova"/>
                <a:sym typeface="Proxima Nova"/>
              </a:rPr>
              <a:t>Petabyte Scale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8" name="Google Shape;128;p24"/>
          <p:cNvCxnSpPr/>
          <p:nvPr/>
        </p:nvCxnSpPr>
        <p:spPr>
          <a:xfrm rot="10800000">
            <a:off x="3158331" y="1467576"/>
            <a:ext cx="0" cy="22083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9" name="Google Shape;129;p24"/>
          <p:cNvCxnSpPr/>
          <p:nvPr/>
        </p:nvCxnSpPr>
        <p:spPr>
          <a:xfrm rot="10800000">
            <a:off x="5985669" y="1467576"/>
            <a:ext cx="0" cy="22083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0" name="Google Shape;130;p24"/>
          <p:cNvSpPr txBox="1"/>
          <p:nvPr/>
        </p:nvSpPr>
        <p:spPr>
          <a:xfrm>
            <a:off x="6556763" y="1876894"/>
            <a:ext cx="1685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15B"/>
              </a:buClr>
              <a:buSzPts val="5300"/>
              <a:buFont typeface="Sail"/>
              <a:buNone/>
            </a:pPr>
            <a:r>
              <a:rPr lang="en" sz="5300">
                <a:solidFill>
                  <a:srgbClr val="FF915B"/>
                </a:solidFill>
                <a:latin typeface="Proxima Nova"/>
                <a:ea typeface="Proxima Nova"/>
                <a:cs typeface="Proxima Nova"/>
                <a:sym typeface="Proxima Nova"/>
              </a:rPr>
              <a:t>~14B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6665828" y="2886513"/>
            <a:ext cx="1467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1B212B"/>
              </a:buClr>
              <a:buSzPts val="900"/>
              <a:buFont typeface="Sail"/>
              <a:buNone/>
            </a:pPr>
            <a:r>
              <a:rPr b="1" lang="en" sz="900">
                <a:solidFill>
                  <a:srgbClr val="1B212B"/>
                </a:solidFill>
                <a:latin typeface="Proxima Nova"/>
                <a:ea typeface="Proxima Nova"/>
                <a:cs typeface="Proxima Nova"/>
                <a:sym typeface="Proxima Nova"/>
              </a:rPr>
              <a:t>Up to 14 billion messages sent per day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899725" y="699238"/>
            <a:ext cx="7344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700">
                <a:latin typeface="Proxima Nova"/>
                <a:ea typeface="Proxima Nova"/>
                <a:cs typeface="Proxima Nova"/>
                <a:sym typeface="Proxima Nova"/>
              </a:rPr>
              <a:t>How much data are we talking about?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P_BG_rose.png" id="137" name="Google Shape;137;p25"/>
          <p:cNvPicPr preferRelativeResize="0"/>
          <p:nvPr/>
        </p:nvPicPr>
        <p:blipFill rotWithShape="1">
          <a:blip r:embed="rId3">
            <a:alphaModFix amt="59870"/>
          </a:blip>
          <a:srcRect b="0" l="0" r="0" t="0"/>
          <a:stretch/>
        </p:blipFill>
        <p:spPr>
          <a:xfrm>
            <a:off x="-5621" y="-4020"/>
            <a:ext cx="9155240" cy="5151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466583" y="2306241"/>
            <a:ext cx="8210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Sail"/>
              <a:buNone/>
            </a:pPr>
            <a:r>
              <a:rPr b="1" lang="en" sz="4100">
                <a:latin typeface="Proxima Nova"/>
                <a:ea typeface="Proxima Nova"/>
                <a:cs typeface="Proxima Nova"/>
                <a:sym typeface="Proxima Nova"/>
              </a:rPr>
              <a:t>Lifecycle of Platform Events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6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144" name="Google Shape;144;p26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145" name="Google Shape;14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6"/>
          <p:cNvSpPr/>
          <p:nvPr/>
        </p:nvSpPr>
        <p:spPr>
          <a:xfrm>
            <a:off x="1104088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2827475" y="1820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EventProcessor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4943063" y="2651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MongoDB Writer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332838" y="2044000"/>
            <a:ext cx="9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Event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943063" y="989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Kafka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29913" y="989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Snowflake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629913" y="2651950"/>
            <a:ext cx="1410000" cy="8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MongoDB</a:t>
            </a:r>
            <a:endParaRPr>
              <a:latin typeface="Sail"/>
              <a:ea typeface="Sail"/>
              <a:cs typeface="Sail"/>
              <a:sym typeface="Sail"/>
            </a:endParaRPr>
          </a:p>
        </p:txBody>
      </p:sp>
      <p:cxnSp>
        <p:nvCxnSpPr>
          <p:cNvPr id="153" name="Google Shape;153;p26"/>
          <p:cNvCxnSpPr>
            <a:stCxn id="146" idx="3"/>
            <a:endCxn id="147" idx="1"/>
          </p:cNvCxnSpPr>
          <p:nvPr/>
        </p:nvCxnSpPr>
        <p:spPr>
          <a:xfrm>
            <a:off x="2514088" y="22364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6"/>
          <p:cNvCxnSpPr>
            <a:stCxn id="147" idx="3"/>
            <a:endCxn id="150" idx="1"/>
          </p:cNvCxnSpPr>
          <p:nvPr/>
        </p:nvCxnSpPr>
        <p:spPr>
          <a:xfrm flipH="1" rot="10800000">
            <a:off x="4237475" y="1405450"/>
            <a:ext cx="705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6"/>
          <p:cNvCxnSpPr>
            <a:stCxn id="147" idx="3"/>
            <a:endCxn id="148" idx="1"/>
          </p:cNvCxnSpPr>
          <p:nvPr/>
        </p:nvCxnSpPr>
        <p:spPr>
          <a:xfrm>
            <a:off x="4237475" y="2236450"/>
            <a:ext cx="705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6"/>
          <p:cNvCxnSpPr>
            <a:stCxn id="150" idx="3"/>
            <a:endCxn id="151" idx="1"/>
          </p:cNvCxnSpPr>
          <p:nvPr/>
        </p:nvCxnSpPr>
        <p:spPr>
          <a:xfrm>
            <a:off x="6353063" y="1405450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6"/>
          <p:cNvCxnSpPr>
            <a:stCxn id="148" idx="3"/>
            <a:endCxn id="152" idx="1"/>
          </p:cNvCxnSpPr>
          <p:nvPr/>
        </p:nvCxnSpPr>
        <p:spPr>
          <a:xfrm>
            <a:off x="6353063" y="3067450"/>
            <a:ext cx="27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7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163" name="Google Shape;163;p27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164" name="Google Shape;16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7"/>
          <p:cNvSpPr txBox="1"/>
          <p:nvPr/>
        </p:nvSpPr>
        <p:spPr>
          <a:xfrm>
            <a:off x="460375" y="904875"/>
            <a:ext cx="66180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What’s wrong with having two event pipelines?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Well, when they’re used for the same thing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Delivery semantics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Data integrity (e.g. across reports)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Infrastructure cost / management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Maintenance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FD"/>
            </a:gs>
            <a:gs pos="40290">
              <a:srgbClr val="FDFDFD"/>
            </a:gs>
            <a:gs pos="90820">
              <a:srgbClr val="FBC8C7"/>
            </a:gs>
            <a:gs pos="100000">
              <a:srgbClr val="F78E8B"/>
            </a:gs>
          </a:gsLst>
          <a:lin ang="1042669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8"/>
          <p:cNvGrpSpPr/>
          <p:nvPr/>
        </p:nvGrpSpPr>
        <p:grpSpPr>
          <a:xfrm>
            <a:off x="0" y="4843289"/>
            <a:ext cx="9144000" cy="300263"/>
            <a:chOff x="0" y="12915437"/>
            <a:chExt cx="24384000" cy="800700"/>
          </a:xfrm>
        </p:grpSpPr>
        <p:sp>
          <p:nvSpPr>
            <p:cNvPr id="171" name="Google Shape;171;p28"/>
            <p:cNvSpPr/>
            <p:nvPr/>
          </p:nvSpPr>
          <p:spPr>
            <a:xfrm>
              <a:off x="0" y="12915437"/>
              <a:ext cx="24384000" cy="80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Sai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Sail"/>
                <a:ea typeface="Sail"/>
                <a:cs typeface="Sail"/>
                <a:sym typeface="Sail"/>
              </a:endParaRPr>
            </a:p>
          </p:txBody>
        </p:sp>
        <p:pic>
          <p:nvPicPr>
            <p:cNvPr descr="Braze-Logotype_White.png" id="172" name="Google Shape;17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78694" y="13072284"/>
              <a:ext cx="1181737" cy="545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8"/>
          <p:cNvSpPr txBox="1"/>
          <p:nvPr/>
        </p:nvSpPr>
        <p:spPr>
          <a:xfrm>
            <a:off x="460375" y="904875"/>
            <a:ext cx="66180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ail"/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What can we do about it?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 Mongo for everything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 Snowflake for everything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65100" lvl="0" marL="1397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Some secret third option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